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Haga clic para modificar el estilo de título del patrón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CC2A-0209-407F-B3D9-0840C384EB7C}" type="datetimeFigureOut">
              <a:rPr lang="ru-RU" smtClean="0"/>
              <a:pPr/>
              <a:t>09.10.2016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C029-DB55-4711-BF78-58FBB075B15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643866" cy="1643074"/>
          </a:xfrm>
          <a:solidFill>
            <a:srgbClr val="92D050"/>
          </a:solidFill>
        </p:spPr>
        <p:txBody>
          <a:bodyPr/>
          <a:lstStyle/>
          <a:p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effectLst/>
              </a:rPr>
              <a:t>название предмета: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b="0" dirty="0" smtClean="0">
                <a:solidFill>
                  <a:srgbClr val="0070C0"/>
                </a:solidFill>
                <a:effectLst/>
              </a:rPr>
              <a:t>Медицинская психология</a:t>
            </a:r>
            <a:endParaRPr lang="es-ES" sz="4800" b="0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000372"/>
            <a:ext cx="5643602" cy="3643338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endParaRPr lang="ru-RU" sz="3000" dirty="0" smtClean="0">
              <a:solidFill>
                <a:srgbClr val="7030A0"/>
              </a:solidFill>
            </a:endParaRPr>
          </a:p>
          <a:p>
            <a:r>
              <a:rPr lang="ru-RU" sz="3000" dirty="0" smtClean="0">
                <a:solidFill>
                  <a:srgbClr val="7030A0"/>
                </a:solidFill>
              </a:rPr>
              <a:t>Презентация на тему:</a:t>
            </a:r>
          </a:p>
          <a:p>
            <a:r>
              <a:rPr lang="ru-RU" sz="3000" b="1" i="1" u="sng" dirty="0" smtClean="0">
                <a:solidFill>
                  <a:srgbClr val="7030A0"/>
                </a:solidFill>
              </a:rPr>
              <a:t>«Онкологические заболевания с точки зрения психосоматического подхода»</a:t>
            </a:r>
          </a:p>
          <a:p>
            <a:pPr algn="l"/>
            <a:endParaRPr lang="ru-RU" sz="2400" dirty="0" smtClean="0"/>
          </a:p>
          <a:p>
            <a:pPr algn="l"/>
            <a:endParaRPr lang="ru-RU" sz="2400" dirty="0" smtClean="0"/>
          </a:p>
          <a:p>
            <a:pPr algn="l"/>
            <a:r>
              <a:rPr lang="ru-RU" sz="2200" b="1" dirty="0" smtClean="0">
                <a:solidFill>
                  <a:srgbClr val="C00000"/>
                </a:solidFill>
              </a:rPr>
              <a:t>Выполнили: </a:t>
            </a:r>
            <a:r>
              <a:rPr lang="ru-RU" sz="2200" b="1" dirty="0" err="1" smtClean="0">
                <a:solidFill>
                  <a:srgbClr val="C00000"/>
                </a:solidFill>
              </a:rPr>
              <a:t>Фольмер</a:t>
            </a:r>
            <a:r>
              <a:rPr lang="ru-RU" sz="2200" b="1" dirty="0" smtClean="0">
                <a:solidFill>
                  <a:srgbClr val="C00000"/>
                </a:solidFill>
              </a:rPr>
              <a:t> Алина, Ахунова Зарина, Клепикова Анна, </a:t>
            </a:r>
            <a:r>
              <a:rPr lang="ru-RU" sz="2200" b="1" dirty="0" err="1" smtClean="0">
                <a:solidFill>
                  <a:srgbClr val="C00000"/>
                </a:solidFill>
              </a:rPr>
              <a:t>Халитов</a:t>
            </a: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</a:rPr>
              <a:t>Арсен</a:t>
            </a:r>
            <a:r>
              <a:rPr lang="ru-RU" sz="2200" b="1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ru-RU" sz="2200" b="1" dirty="0" smtClean="0">
                <a:solidFill>
                  <a:srgbClr val="C00000"/>
                </a:solidFill>
              </a:rPr>
              <a:t>З курс, психология ,</a:t>
            </a:r>
            <a:r>
              <a:rPr lang="ru-RU" sz="2200" b="1" dirty="0" err="1" smtClean="0">
                <a:solidFill>
                  <a:srgbClr val="C00000"/>
                </a:solidFill>
              </a:rPr>
              <a:t>КазНУ</a:t>
            </a:r>
            <a:endParaRPr lang="ru-RU" sz="2200" b="1" dirty="0" smtClean="0">
              <a:solidFill>
                <a:srgbClr val="C00000"/>
              </a:solidFill>
            </a:endParaRPr>
          </a:p>
          <a:p>
            <a:pPr algn="l"/>
            <a:r>
              <a:rPr lang="ru-RU" sz="2200" b="1" dirty="0" smtClean="0">
                <a:solidFill>
                  <a:srgbClr val="C00000"/>
                </a:solidFill>
              </a:rPr>
              <a:t>Проверила: </a:t>
            </a:r>
            <a:r>
              <a:rPr lang="ru-RU" sz="2200" b="1" dirty="0" err="1" smtClean="0">
                <a:solidFill>
                  <a:srgbClr val="C00000"/>
                </a:solidFill>
              </a:rPr>
              <a:t>Кудайбергенова</a:t>
            </a:r>
            <a:r>
              <a:rPr lang="ru-RU" sz="2200" b="1" dirty="0" smtClean="0">
                <a:solidFill>
                  <a:srgbClr val="C00000"/>
                </a:solidFill>
              </a:rPr>
              <a:t> С.К.</a:t>
            </a:r>
            <a:endParaRPr lang="es-ES" sz="2200" b="1" dirty="0">
              <a:solidFill>
                <a:srgbClr val="C00000"/>
              </a:solidFill>
            </a:endParaRPr>
          </a:p>
        </p:txBody>
      </p:sp>
      <p:pic>
        <p:nvPicPr>
          <p:cNvPr id="5122" name="Picture 2" descr="http://wordscience.org/wp-content/uploads/2012/09/kletk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500306"/>
            <a:ext cx="2786082" cy="1500198"/>
          </a:xfrm>
          <a:prstGeom prst="rect">
            <a:avLst/>
          </a:prstGeom>
          <a:noFill/>
        </p:spPr>
      </p:pic>
      <p:pic>
        <p:nvPicPr>
          <p:cNvPr id="5124" name="Picture 4" descr="http://3rm.info/uploads/posts/2012-04/1334657649_rak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286256"/>
            <a:ext cx="2857520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Психотерапевтические техники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357298"/>
            <a:ext cx="7858180" cy="2114552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Техника 1. «Как оценить значение событий»</a:t>
            </a:r>
            <a:r>
              <a:rPr lang="ru-RU" sz="2700" dirty="0" smtClean="0"/>
              <a:t>Принцип</a:t>
            </a:r>
            <a:r>
              <a:rPr lang="ru-RU" dirty="0" smtClean="0"/>
              <a:t>, применяемый для определения</a:t>
            </a:r>
          </a:p>
          <a:p>
            <a:pPr>
              <a:buNone/>
            </a:pPr>
            <a:r>
              <a:rPr lang="ru-RU" dirty="0" smtClean="0"/>
              <a:t>значимости события, годится для всех ситуаций, которые обычно выделяются как возможные</a:t>
            </a:r>
          </a:p>
          <a:p>
            <a:pPr>
              <a:buNone/>
            </a:pPr>
            <a:r>
              <a:rPr lang="ru-RU" dirty="0" smtClean="0"/>
              <a:t>причины рака. 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Техника 2. «Определение своей роли в возникновении заболевания»</a:t>
            </a:r>
            <a:r>
              <a:rPr lang="ru-RU" dirty="0" smtClean="0"/>
              <a:t>Такой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самоанализ нужен</a:t>
            </a:r>
          </a:p>
          <a:p>
            <a:pPr>
              <a:buNone/>
            </a:pPr>
            <a:r>
              <a:rPr lang="ru-RU" dirty="0" smtClean="0"/>
              <a:t>для того, чтобы определить те представления и способы поведения, установки представляющие</a:t>
            </a:r>
          </a:p>
          <a:p>
            <a:pPr>
              <a:buNone/>
            </a:pPr>
            <a:r>
              <a:rPr lang="ru-RU" dirty="0" smtClean="0"/>
              <a:t>собой угрозу здоровью пациента и пересмотреть их .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Техника 3. «Определение «преимуществ» болезни»</a:t>
            </a:r>
          </a:p>
          <a:p>
            <a:pPr>
              <a:buNone/>
            </a:pPr>
            <a:r>
              <a:rPr lang="ru-RU" dirty="0" smtClean="0"/>
              <a:t>Задача, с которой сталкивается пациент, состоит в следующем:</a:t>
            </a:r>
          </a:p>
          <a:p>
            <a:pPr hangingPunct="0">
              <a:buNone/>
            </a:pPr>
            <a:r>
              <a:rPr lang="ru-RU" dirty="0" smtClean="0"/>
              <a:t>• определить те потребности, которые оказываются удовлетворены благодаря болезни;</a:t>
            </a:r>
          </a:p>
          <a:p>
            <a:pPr hangingPunct="0">
              <a:buNone/>
            </a:pPr>
            <a:r>
              <a:rPr lang="ru-RU" dirty="0" smtClean="0"/>
              <a:t>• найти пути удовлетворения этих потребностей иным образом, без участия болезни.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528738" y="4643446"/>
            <a:ext cx="7615262" cy="1857388"/>
          </a:xfrm>
          <a:solidFill>
            <a:srgbClr val="7030A0"/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2900" b="1" dirty="0" smtClean="0">
                <a:solidFill>
                  <a:srgbClr val="FFC000"/>
                </a:solidFill>
              </a:rPr>
              <a:t>Техника 4. «Методика релаксации»</a:t>
            </a:r>
            <a:r>
              <a:rPr lang="ru-RU" dirty="0" smtClean="0"/>
              <a:t>Релаксация помогает также уменьшить страх, который иногда</a:t>
            </a:r>
          </a:p>
          <a:p>
            <a:pPr>
              <a:buNone/>
            </a:pPr>
            <a:r>
              <a:rPr lang="ru-RU" dirty="0" smtClean="0"/>
              <a:t>просто захлестывает пациента, страдающего опасным заболеванием.</a:t>
            </a:r>
          </a:p>
          <a:p>
            <a:pPr hangingPunct="0">
              <a:buNone/>
            </a:pPr>
            <a:r>
              <a:rPr lang="ru-RU" sz="2900" b="1" dirty="0" smtClean="0">
                <a:solidFill>
                  <a:srgbClr val="FFC000"/>
                </a:solidFill>
              </a:rPr>
              <a:t>Техника 5. «Постановка целей»</a:t>
            </a:r>
            <a:r>
              <a:rPr lang="ru-RU" dirty="0" smtClean="0"/>
              <a:t>Предлагая пациентам поставить перед собой определенные цели,</a:t>
            </a:r>
          </a:p>
          <a:p>
            <a:pPr hangingPunct="0">
              <a:buNone/>
            </a:pPr>
            <a:r>
              <a:rPr lang="ru-RU" dirty="0" smtClean="0"/>
              <a:t>психотерапевт помогает им определить и сформулировать то, ради чего они хотят жить,</a:t>
            </a:r>
          </a:p>
          <a:p>
            <a:pPr hangingPunct="0">
              <a:buNone/>
            </a:pPr>
            <a:r>
              <a:rPr lang="ru-RU" dirty="0" smtClean="0"/>
              <a:t>восстановить свою связь с жизнью. 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FFC000"/>
                </a:solidFill>
              </a:rPr>
              <a:t>Техника 6. «Преодоление затаенных обид»</a:t>
            </a:r>
            <a:endParaRPr lang="ru-RU" sz="2900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ru-RU" sz="2900" b="1" dirty="0" smtClean="0">
                <a:solidFill>
                  <a:srgbClr val="FFC000"/>
                </a:solidFill>
              </a:rPr>
              <a:t>Техника 7. «Преодоление боли»</a:t>
            </a:r>
            <a:r>
              <a:rPr lang="ru-RU" dirty="0" smtClean="0"/>
              <a:t>Понимание того, как человек сам способствует возникновению</a:t>
            </a:r>
          </a:p>
          <a:p>
            <a:pPr>
              <a:buNone/>
            </a:pPr>
            <a:r>
              <a:rPr lang="ru-RU" dirty="0" smtClean="0"/>
              <a:t>боли, является первым важным шагом к тому, чтобы она стала меньше.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effectLst/>
              </a:rPr>
              <a:t>Советы по укреплению здоровья от Джона </a:t>
            </a:r>
            <a:r>
              <a:rPr lang="ru-RU" dirty="0" err="1" smtClean="0">
                <a:solidFill>
                  <a:srgbClr val="C00000"/>
                </a:solidFill>
                <a:effectLst/>
              </a:rPr>
              <a:t>Кехо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5043510"/>
          </a:xfrm>
          <a:solidFill>
            <a:srgbClr val="92D050"/>
          </a:solidFill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1.ОРГАНИЗМ — ЭТО САМОИСЦЕЛЯЮЩИЙСЯ МЕХАНИЗМ </a:t>
            </a:r>
          </a:p>
          <a:p>
            <a:pPr>
              <a:buNone/>
            </a:pPr>
            <a:r>
              <a:rPr lang="ru-RU" dirty="0" smtClean="0"/>
              <a:t>       Напоминайте себе почаще, что организм естественным образом лечит и чинит себя. Вдолбите себе в голову мысли о железном здоровье, и тем самым вы приведете его в действие.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2.ДВУХМИНУТНЫЙ ТОНИК ДЛЯ ЗДОРОВЬЯ </a:t>
            </a:r>
          </a:p>
          <a:p>
            <a:pPr>
              <a:buNone/>
            </a:pPr>
            <a:r>
              <a:rPr lang="ru-RU" dirty="0" smtClean="0"/>
              <a:t>       Каждый день проводите несколько минут, купаясь в мыслях о собственном здоровье и силе. Посылайте эти мысли в кровяную систему, к тканям, клеткам. Представьте, как энергия распространяется по вашему телу. Изучите свое тело, как волшебный врачующий механизм.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3.ВАШЕ ОТНОШЕНИЕ ЧРЕЗВЫЧАЙНО ВАЖНО. </a:t>
            </a:r>
          </a:p>
          <a:p>
            <a:pPr algn="ctr">
              <a:buNone/>
            </a:pPr>
            <a:r>
              <a:rPr lang="ru-RU" dirty="0" smtClean="0"/>
              <a:t>Наши волнения и негативные ожидания преобразуются в материальные болезни:</a:t>
            </a:r>
          </a:p>
          <a:p>
            <a:pPr algn="ctr">
              <a:buNone/>
            </a:pPr>
            <a:r>
              <a:rPr lang="ru-RU" dirty="0" smtClean="0"/>
              <a:t>организм чувствует, </a:t>
            </a:r>
            <a:r>
              <a:rPr lang="ru-RU" dirty="0" err="1" smtClean="0"/>
              <a:t>чтомы</a:t>
            </a:r>
            <a:r>
              <a:rPr lang="ru-RU" dirty="0" smtClean="0"/>
              <a:t> подвергаемся угрозе, даже если она просто надумана.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4.СМЕХ И РАДОСТЬ МОГУТ ЛЕЧИТЬ </a:t>
            </a:r>
          </a:p>
          <a:p>
            <a:pPr>
              <a:buNone/>
            </a:pPr>
            <a:r>
              <a:rPr lang="ru-RU" dirty="0" smtClean="0"/>
              <a:t>       Последние медицинские исследования в области юмора и здоровья доказали, что у смеющегося человека из головного мозга выделяются два важных типа гормонов — </a:t>
            </a:r>
            <a:r>
              <a:rPr lang="ru-RU" dirty="0" err="1" smtClean="0"/>
              <a:t>энкефалины</a:t>
            </a:r>
            <a:r>
              <a:rPr lang="ru-RU" dirty="0" smtClean="0"/>
              <a:t> и </a:t>
            </a:r>
            <a:r>
              <a:rPr lang="ru-RU" dirty="0" err="1" smtClean="0"/>
              <a:t>эндорфины</a:t>
            </a:r>
            <a:r>
              <a:rPr lang="ru-RU" dirty="0" smtClean="0"/>
              <a:t>, которые способствуют снятию боли, напряжения и депрессии.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5.КАЖДЫЙ ЧЕЛОВЕК СУГУБО ИНДИВИДУАЛЕН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Список литературы:</a:t>
            </a:r>
            <a:endParaRPr lang="ru-RU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dirty="0" err="1" smtClean="0">
                <a:solidFill>
                  <a:srgbClr val="C00000"/>
                </a:solidFill>
              </a:rPr>
              <a:t>Малкина-Пых</a:t>
            </a:r>
            <a:r>
              <a:rPr lang="ru-RU" b="1" dirty="0" smtClean="0">
                <a:solidFill>
                  <a:srgbClr val="C00000"/>
                </a:solidFill>
              </a:rPr>
              <a:t> И. Г. </a:t>
            </a:r>
            <a:r>
              <a:rPr lang="ru-RU" b="1" dirty="0" err="1" smtClean="0">
                <a:solidFill>
                  <a:srgbClr val="C00000"/>
                </a:solidFill>
              </a:rPr>
              <a:t>Психосоматика</a:t>
            </a:r>
            <a:r>
              <a:rPr lang="ru-RU" b="1" dirty="0" smtClean="0">
                <a:solidFill>
                  <a:srgbClr val="C00000"/>
                </a:solidFill>
              </a:rPr>
              <a:t>: Справочник практического психолога. — М.: Изд-во </a:t>
            </a:r>
            <a:r>
              <a:rPr lang="ru-RU" b="1" dirty="0" err="1" smtClean="0">
                <a:solidFill>
                  <a:srgbClr val="C00000"/>
                </a:solidFill>
              </a:rPr>
              <a:t>Эксмо</a:t>
            </a:r>
            <a:r>
              <a:rPr lang="ru-RU" b="1" dirty="0" smtClean="0">
                <a:solidFill>
                  <a:srgbClr val="C00000"/>
                </a:solidFill>
              </a:rPr>
              <a:t>, 2005. — 992 с.</a:t>
            </a:r>
          </a:p>
          <a:p>
            <a:pPr hangingPunct="0"/>
            <a:r>
              <a:rPr lang="ru-RU" b="1" dirty="0" err="1" smtClean="0">
                <a:solidFill>
                  <a:srgbClr val="C00000"/>
                </a:solidFill>
              </a:rPr>
              <a:t>Пезешкиан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Носсрат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Психосоматика</a:t>
            </a:r>
            <a:r>
              <a:rPr lang="ru-RU" b="1" dirty="0" smtClean="0">
                <a:solidFill>
                  <a:srgbClr val="C00000"/>
                </a:solidFill>
              </a:rPr>
              <a:t> и позитивная психотерапия / Пер. с нем. М.: Медицина, 1996. — 464 с.</a:t>
            </a:r>
          </a:p>
          <a:p>
            <a:pPr lvl="0" hangingPunct="0"/>
            <a:r>
              <a:rPr lang="ru-RU" b="1" dirty="0" smtClean="0">
                <a:solidFill>
                  <a:srgbClr val="C00000"/>
                </a:solidFill>
              </a:rPr>
              <a:t>Менделевич В.Д. Клиническая и медицинская психология. М., 2005</a:t>
            </a:r>
          </a:p>
          <a:p>
            <a:pPr hangingPunct="0"/>
            <a:r>
              <a:rPr lang="ru-RU" b="1" dirty="0" smtClean="0">
                <a:solidFill>
                  <a:srgbClr val="C00000"/>
                </a:solidFill>
              </a:rPr>
              <a:t>Джон </a:t>
            </a:r>
            <a:r>
              <a:rPr lang="ru-RU" b="1" dirty="0" err="1" smtClean="0">
                <a:solidFill>
                  <a:srgbClr val="C00000"/>
                </a:solidFill>
              </a:rPr>
              <a:t>Кехо</a:t>
            </a:r>
            <a:r>
              <a:rPr lang="ru-RU" b="1" dirty="0" smtClean="0">
                <a:solidFill>
                  <a:srgbClr val="C00000"/>
                </a:solidFill>
              </a:rPr>
              <a:t>. Подсознание может всё!, 2007</a:t>
            </a:r>
            <a:endParaRPr lang="en-US" b="1" dirty="0" smtClean="0">
              <a:solidFill>
                <a:srgbClr val="C00000"/>
              </a:solidFill>
            </a:endParaRPr>
          </a:p>
          <a:p>
            <a:pPr hangingPunct="0"/>
            <a:r>
              <a:rPr lang="ru-RU" b="1" dirty="0" smtClean="0">
                <a:solidFill>
                  <a:srgbClr val="C00000"/>
                </a:solidFill>
              </a:rPr>
              <a:t>Причины возникновения онкологии. Взгляд с точки зрения психосоматического подхода</a:t>
            </a:r>
            <a:r>
              <a:rPr lang="en-US" b="1" dirty="0" smtClean="0">
                <a:solidFill>
                  <a:srgbClr val="C00000"/>
                </a:solidFill>
              </a:rPr>
              <a:t>-http://psychosoma.com.ua/nashi-stati/esse-2/</a:t>
            </a:r>
            <a:endParaRPr lang="ru-RU" b="1" dirty="0" smtClean="0">
              <a:solidFill>
                <a:srgbClr val="C00000"/>
              </a:solidFill>
            </a:endParaRPr>
          </a:p>
          <a:p>
            <a:pPr hangingPunct="0"/>
            <a:endParaRPr lang="ru-RU" b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effectLst/>
              </a:rPr>
              <a:t>Определение «Онкологическое заболевание»</a:t>
            </a:r>
            <a:endParaRPr lang="es-ES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72" y="1571612"/>
            <a:ext cx="4686304" cy="4900634"/>
          </a:xfrm>
          <a:solidFill>
            <a:srgbClr val="00B050"/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i="1" dirty="0" smtClean="0"/>
              <a:t>       </a:t>
            </a:r>
            <a:r>
              <a:rPr lang="ru-RU" b="1" i="1" u="sng" dirty="0" smtClean="0"/>
              <a:t> </a:t>
            </a:r>
            <a:r>
              <a:rPr lang="ru-RU" b="1" i="1" u="sng" dirty="0" smtClean="0">
                <a:solidFill>
                  <a:srgbClr val="FFFF00"/>
                </a:solidFill>
              </a:rPr>
              <a:t>Онкологические заболевания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smtClean="0"/>
              <a:t>— группа опухолевых заболеваний человека, включающее в себя также и раковые заболевания.</a:t>
            </a:r>
          </a:p>
          <a:p>
            <a:pPr>
              <a:buNone/>
            </a:pPr>
            <a:r>
              <a:rPr lang="ru-RU" b="1" dirty="0" smtClean="0"/>
              <a:t>      Среди онкологических заболеваний различают: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рак</a:t>
            </a:r>
            <a:r>
              <a:rPr lang="ru-RU" dirty="0" smtClean="0">
                <a:solidFill>
                  <a:srgbClr val="C00000"/>
                </a:solidFill>
              </a:rPr>
              <a:t> </a:t>
            </a:r>
            <a:r>
              <a:rPr lang="ru-RU" dirty="0" smtClean="0"/>
              <a:t>- вид злокачественной опухоли, развивающейся из клеток эпителиальной ткани  различных органов.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</a:t>
            </a:r>
            <a:r>
              <a:rPr lang="ru-RU" b="1" dirty="0" smtClean="0">
                <a:solidFill>
                  <a:srgbClr val="C00000"/>
                </a:solidFill>
              </a:rPr>
              <a:t> саркому </a:t>
            </a:r>
            <a:r>
              <a:rPr lang="ru-RU" dirty="0" smtClean="0"/>
              <a:t>– злокачественную опухоль, чаще всего образующаяся в костных, мышечных или мозговых тканях.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злокачественные болезни кровяной системы – </a:t>
            </a:r>
            <a:r>
              <a:rPr lang="ru-RU" b="1" dirty="0" err="1" smtClean="0">
                <a:solidFill>
                  <a:srgbClr val="C00000"/>
                </a:solidFill>
              </a:rPr>
              <a:t>лимфомы</a:t>
            </a:r>
            <a:r>
              <a:rPr lang="ru-RU" b="1" dirty="0" smtClean="0">
                <a:solidFill>
                  <a:srgbClr val="C00000"/>
                </a:solidFill>
              </a:rPr>
              <a:t> и лейкозы</a:t>
            </a:r>
            <a:r>
              <a:rPr lang="ru-RU" dirty="0" smtClean="0"/>
              <a:t>. При данных заболеваниях перерождаются лейкоциты или – гораздо реже – тромбоциты и эритроциты. </a:t>
            </a:r>
            <a:endParaRPr lang="es-ES" dirty="0"/>
          </a:p>
        </p:txBody>
      </p:sp>
      <p:pic>
        <p:nvPicPr>
          <p:cNvPr id="4098" name="Picture 2" descr="http://www.medchitalka.ru/pics/1422_11126797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643446"/>
            <a:ext cx="2214578" cy="1857388"/>
          </a:xfrm>
          <a:prstGeom prst="rect">
            <a:avLst/>
          </a:prstGeom>
          <a:noFill/>
        </p:spPr>
      </p:pic>
      <p:pic>
        <p:nvPicPr>
          <p:cNvPr id="4100" name="Picture 4" descr="http://museumlab.org/wp-content/uploads/2012/07/5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071678"/>
            <a:ext cx="3000396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71570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</a:rPr>
              <a:t>Этиология онкологических заболеваний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4282" y="1428736"/>
            <a:ext cx="5786478" cy="1643074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i="1" u="sng" dirty="0" smtClean="0">
                <a:solidFill>
                  <a:srgbClr val="0000CC"/>
                </a:solidFill>
              </a:rPr>
              <a:t>Химические факторы</a:t>
            </a:r>
            <a:r>
              <a:rPr lang="ru-RU" dirty="0" smtClean="0"/>
              <a:t>  </a:t>
            </a:r>
            <a:r>
              <a:rPr lang="ru-RU" b="0" dirty="0" smtClean="0"/>
              <a:t>:канцерогенные вещества: никотин , хлор, бензол, фенол и их производные.</a:t>
            </a:r>
          </a:p>
          <a:p>
            <a:pPr>
              <a:buFont typeface="Arial" pitchFamily="34" charset="0"/>
              <a:buChar char="•"/>
            </a:pPr>
            <a:r>
              <a:rPr lang="ru-RU" i="1" u="sng" dirty="0" smtClean="0">
                <a:solidFill>
                  <a:srgbClr val="0000CC"/>
                </a:solidFill>
              </a:rPr>
              <a:t>Физические факторы</a:t>
            </a:r>
            <a:r>
              <a:rPr lang="ru-RU" b="0" dirty="0" smtClean="0"/>
              <a:t>: разные виды излучения – ионизирующего, рентгеновского, ультрафиолетового</a:t>
            </a:r>
          </a:p>
          <a:p>
            <a:pPr>
              <a:buFont typeface="Arial" pitchFamily="34" charset="0"/>
              <a:buChar char="•"/>
            </a:pPr>
            <a:r>
              <a:rPr lang="ru-RU" i="1" u="sng" dirty="0" smtClean="0">
                <a:solidFill>
                  <a:srgbClr val="0000CC"/>
                </a:solidFill>
              </a:rPr>
              <a:t>Биологические факторы</a:t>
            </a:r>
            <a:r>
              <a:rPr lang="ru-RU" b="0" dirty="0" smtClean="0"/>
              <a:t> : различные типы вирусов (</a:t>
            </a:r>
            <a:r>
              <a:rPr lang="ru-RU" b="0" dirty="0" err="1" smtClean="0"/>
              <a:t>герпесоподобный</a:t>
            </a:r>
            <a:r>
              <a:rPr lang="ru-RU" b="0" dirty="0" smtClean="0"/>
              <a:t> вирус Эпштейна — </a:t>
            </a:r>
            <a:r>
              <a:rPr lang="ru-RU" b="0" dirty="0" err="1" smtClean="0"/>
              <a:t>Барр</a:t>
            </a:r>
            <a:r>
              <a:rPr lang="ru-RU" b="0" dirty="0" smtClean="0"/>
              <a:t> (</a:t>
            </a:r>
            <a:r>
              <a:rPr lang="ru-RU" b="0" dirty="0" err="1" smtClean="0"/>
              <a:t>лимфома</a:t>
            </a:r>
            <a:r>
              <a:rPr lang="ru-RU" b="0" dirty="0" smtClean="0"/>
              <a:t> </a:t>
            </a:r>
            <a:r>
              <a:rPr lang="ru-RU" b="0" dirty="0" err="1" smtClean="0"/>
              <a:t>Беркитта</a:t>
            </a:r>
            <a:r>
              <a:rPr lang="ru-RU" b="0" dirty="0" smtClean="0"/>
              <a:t>), вирус папилломы человек (рак шейки матки).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786182" y="3214686"/>
            <a:ext cx="5143536" cy="1428760"/>
          </a:xfrm>
          <a:solidFill>
            <a:srgbClr val="92D050"/>
          </a:solidFill>
        </p:spPr>
        <p:txBody>
          <a:bodyPr>
            <a:normAutofit fontScale="70000" lnSpcReduction="20000"/>
          </a:bodyPr>
          <a:lstStyle/>
          <a:p>
            <a:r>
              <a:rPr lang="ru-RU" b="1" i="1" u="sng" dirty="0" smtClean="0">
                <a:solidFill>
                  <a:srgbClr val="0000CC"/>
                </a:solidFill>
              </a:rPr>
              <a:t>Гормональные факторы</a:t>
            </a:r>
            <a:r>
              <a:rPr lang="ru-RU" b="1" dirty="0" smtClean="0"/>
              <a:t> </a:t>
            </a:r>
            <a:r>
              <a:rPr lang="ru-RU" dirty="0" smtClean="0"/>
              <a:t>— некоторые типы гормонов человека (половые гормоны) могут вызвать злокачественное перерождение тканей, чувствительных к действию этих гормонов (рак молочной железы, рак яичка и т.д.</a:t>
            </a:r>
          </a:p>
          <a:p>
            <a:r>
              <a:rPr lang="ru-RU" b="1" i="1" u="sng" dirty="0" smtClean="0">
                <a:solidFill>
                  <a:srgbClr val="0000CC"/>
                </a:solidFill>
              </a:rPr>
              <a:t>Генетические факторы</a:t>
            </a:r>
            <a:r>
              <a:rPr lang="en-US" b="1" i="1" u="sng" dirty="0" smtClean="0">
                <a:solidFill>
                  <a:srgbClr val="0000CC"/>
                </a:solidFill>
              </a:rPr>
              <a:t>.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85720" y="4714884"/>
            <a:ext cx="5643602" cy="192882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sz="2300" b="1" i="1" u="sng" dirty="0" smtClean="0">
                <a:solidFill>
                  <a:srgbClr val="0000CC"/>
                </a:solidFill>
              </a:rPr>
              <a:t>Психологические факторы:</a:t>
            </a:r>
          </a:p>
          <a:p>
            <a:pPr>
              <a:buNone/>
            </a:pPr>
            <a:r>
              <a:rPr lang="ru-RU" sz="2100" dirty="0" smtClean="0"/>
              <a:t>1.Тяжёлые стрессы, связанные с болезнью или смертью</a:t>
            </a:r>
          </a:p>
          <a:p>
            <a:pPr>
              <a:buNone/>
            </a:pPr>
            <a:r>
              <a:rPr lang="ru-RU" sz="2100" dirty="0" smtClean="0"/>
              <a:t>близких, кризисом в личной жизни или бизнесе. </a:t>
            </a:r>
          </a:p>
          <a:p>
            <a:pPr>
              <a:buNone/>
            </a:pPr>
            <a:r>
              <a:rPr lang="ru-RU" sz="2100" dirty="0" smtClean="0"/>
              <a:t>2.Глубокие чувства обиды и вины</a:t>
            </a:r>
          </a:p>
          <a:p>
            <a:pPr>
              <a:buNone/>
            </a:pPr>
            <a:r>
              <a:rPr lang="ru-RU" sz="2100" dirty="0" smtClean="0"/>
              <a:t>3. Игнорирование и подавление  враждебных чувств и конфликтов</a:t>
            </a:r>
          </a:p>
          <a:p>
            <a:pPr>
              <a:buNone/>
            </a:pPr>
            <a:r>
              <a:rPr lang="ru-RU" sz="2100" dirty="0" smtClean="0"/>
              <a:t>4.Потеря интереса к жизни</a:t>
            </a:r>
          </a:p>
          <a:p>
            <a:pPr>
              <a:buNone/>
            </a:pPr>
            <a:r>
              <a:rPr lang="ru-RU" sz="2100" dirty="0" smtClean="0"/>
              <a:t>5.Ранняя утрата важных лиц близкого окружения</a:t>
            </a:r>
          </a:p>
          <a:p>
            <a:pPr>
              <a:buNone/>
            </a:pPr>
            <a:r>
              <a:rPr lang="ru-RU" sz="2100" dirty="0" smtClean="0"/>
              <a:t>пациента</a:t>
            </a:r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Психологический профиль онкологического больного</a:t>
            </a:r>
            <a:endParaRPr lang="ru-RU" sz="3600" i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4282" y="2071678"/>
            <a:ext cx="4714908" cy="3429024"/>
          </a:xfrm>
          <a:solidFill>
            <a:srgbClr val="FFC000"/>
          </a:solidFill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Доктор Карл </a:t>
            </a:r>
            <a:r>
              <a:rPr lang="ru-RU" dirty="0" err="1" smtClean="0">
                <a:solidFill>
                  <a:schemeClr val="tx1"/>
                </a:solidFill>
              </a:rPr>
              <a:t>Симонтон</a:t>
            </a:r>
            <a:r>
              <a:rPr lang="ru-RU" dirty="0" smtClean="0">
                <a:solidFill>
                  <a:schemeClr val="tx1"/>
                </a:solidFill>
              </a:rPr>
              <a:t>, сделавший существенный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вклад в  понимание психологических аспектов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онкологических заболеваний, дает следующую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характеристику личности онкологического больного: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  такого человека значительно развита тенденция затаивать обиду и неспособность ее прощать.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чувство жалости к себе;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слабая способность устанавливать и поддерживать долговременные отношения;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слабость структуры «Я», что подразумевает повышенную тревожность, низкую </a:t>
            </a:r>
            <a:r>
              <a:rPr lang="ru-RU" dirty="0" err="1" smtClean="0">
                <a:solidFill>
                  <a:schemeClr val="tx1"/>
                </a:solidFill>
              </a:rPr>
              <a:t>стрессоустойчивость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низкую</a:t>
            </a:r>
            <a:r>
              <a:rPr lang="ru-RU" dirty="0" smtClean="0">
                <a:solidFill>
                  <a:schemeClr val="tx1"/>
                </a:solidFill>
              </a:rPr>
              <a:t> адаптивность к условиям изменяющегося мира, отсутствие способности к реализации своей воли, недостаток уверенности в себе, неспособность полагаться на себя, свои возможности.</a:t>
            </a:r>
          </a:p>
          <a:p>
            <a:endParaRPr lang="ru-RU" dirty="0"/>
          </a:p>
        </p:txBody>
      </p:sp>
      <p:pic>
        <p:nvPicPr>
          <p:cNvPr id="2052" name="Picture 4" descr="http://images.unian.net/photos/2012_09/13482164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571612"/>
            <a:ext cx="3643308" cy="2095501"/>
          </a:xfrm>
          <a:prstGeom prst="rect">
            <a:avLst/>
          </a:prstGeom>
          <a:noFill/>
        </p:spPr>
      </p:pic>
      <p:pic>
        <p:nvPicPr>
          <p:cNvPr id="2054" name="Picture 6" descr="http://www.pravmir.ru/wp-content/uploads/2011/05/1302138721_depress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3714752"/>
            <a:ext cx="3024182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effectLst/>
              </a:rPr>
              <a:t>Психодиагностика онкологического больного</a:t>
            </a:r>
            <a:endParaRPr lang="ru-RU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429264"/>
            <a:ext cx="8229600" cy="971544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u="sng" dirty="0" smtClean="0"/>
              <a:t>1. Диагностическая беседа </a:t>
            </a:r>
            <a:r>
              <a:rPr lang="ru-RU" dirty="0" smtClean="0"/>
              <a:t>направлена на определение в первую очередь нынешнего внешнего и внутреннего состояния пациента путем сбора данных  психосоматического анамнеза.</a:t>
            </a:r>
            <a:endParaRPr lang="ru-RU" dirty="0"/>
          </a:p>
        </p:txBody>
      </p:sp>
      <p:pic>
        <p:nvPicPr>
          <p:cNvPr id="18434" name="Picture 2" descr="http://magazine.mospsy.ru/img/b_2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714488"/>
            <a:ext cx="7358114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85818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2.Психологическое тестирование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14282" y="1285860"/>
            <a:ext cx="6643734" cy="1285884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endParaRPr lang="ru-RU" sz="1500" b="0" dirty="0" smtClean="0"/>
          </a:p>
          <a:p>
            <a:endParaRPr lang="ru-RU" sz="1500" b="0" dirty="0" smtClean="0"/>
          </a:p>
          <a:p>
            <a:pPr>
              <a:buFont typeface="Arial" pitchFamily="34" charset="0"/>
              <a:buChar char="•"/>
            </a:pPr>
            <a:r>
              <a:rPr lang="ru-RU" sz="1500" b="0" dirty="0" smtClean="0"/>
              <a:t>    </a:t>
            </a:r>
            <a:r>
              <a:rPr lang="ru-RU" sz="1500" dirty="0" smtClean="0">
                <a:solidFill>
                  <a:srgbClr val="C00000"/>
                </a:solidFill>
              </a:rPr>
              <a:t>Для изучения личностных особенностей </a:t>
            </a:r>
            <a:r>
              <a:rPr lang="ru-RU" sz="1500" b="0" dirty="0" smtClean="0"/>
              <a:t>рекомендуется </a:t>
            </a:r>
            <a:r>
              <a:rPr lang="ru-RU" sz="1500" b="0" dirty="0" err="1" smtClean="0"/>
              <a:t>тест-опросник</a:t>
            </a:r>
            <a:r>
              <a:rPr lang="ru-RU" sz="1500" b="0" dirty="0" smtClean="0"/>
              <a:t> Г. </a:t>
            </a:r>
            <a:r>
              <a:rPr lang="ru-RU" sz="1500" b="0" dirty="0" err="1" smtClean="0"/>
              <a:t>Айзенка</a:t>
            </a:r>
            <a:r>
              <a:rPr lang="ru-RU" sz="1500" b="0" dirty="0" smtClean="0"/>
              <a:t> (EPI) и методика многофакторного исследования личности Р. </a:t>
            </a:r>
            <a:r>
              <a:rPr lang="ru-RU" sz="1500" b="0" dirty="0" err="1" smtClean="0"/>
              <a:t>Кеттела</a:t>
            </a:r>
            <a:r>
              <a:rPr lang="ru-RU" sz="1500" b="0" dirty="0" smtClean="0"/>
              <a:t> (16PF). Наибольшее распространение получил тест MMPI .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500298" y="2786058"/>
            <a:ext cx="6257940" cy="1785950"/>
          </a:xfrm>
          <a:solidFill>
            <a:srgbClr val="FFC000"/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Для изучения оценки пациентами своего самочувствия, активности и настроения</a:t>
            </a:r>
            <a:r>
              <a:rPr lang="ru-RU" dirty="0" smtClean="0"/>
              <a:t> используют тест дифференциальной самооценки функционального состояния (САН), построенный на принципах полярных профилей; для определения уровня тревожности как свойства психики и состояния пациентов - шкалу личностной и реактивной тревожности </a:t>
            </a:r>
            <a:r>
              <a:rPr lang="ru-RU" dirty="0" err="1" smtClean="0"/>
              <a:t>Спилбергера</a:t>
            </a:r>
            <a:r>
              <a:rPr lang="ru-RU" dirty="0" smtClean="0"/>
              <a:t>, адаптированную Ю. Л. Ханиным; для определения уровня </a:t>
            </a:r>
            <a:r>
              <a:rPr lang="ru-RU" dirty="0" err="1" smtClean="0"/>
              <a:t>нейротизма</a:t>
            </a:r>
            <a:r>
              <a:rPr lang="ru-RU" dirty="0" smtClean="0"/>
              <a:t>, а также показателей экстра- и интроверсии - личностный </a:t>
            </a:r>
            <a:r>
              <a:rPr lang="ru-RU" dirty="0" err="1" smtClean="0"/>
              <a:t>опросник</a:t>
            </a:r>
            <a:r>
              <a:rPr lang="ru-RU" dirty="0" smtClean="0"/>
              <a:t> </a:t>
            </a:r>
            <a:r>
              <a:rPr lang="ru-RU" dirty="0" err="1" smtClean="0"/>
              <a:t>Айзенка</a:t>
            </a:r>
            <a:r>
              <a:rPr lang="ru-RU" dirty="0" smtClean="0"/>
              <a:t>.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285720" y="4857760"/>
            <a:ext cx="6072230" cy="1839907"/>
          </a:xfrm>
          <a:solidFill>
            <a:srgbClr val="7030A0"/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Для определения особенностей реагирования пациентов на заболевание </a:t>
            </a:r>
            <a:r>
              <a:rPr lang="ru-RU" dirty="0" smtClean="0"/>
              <a:t>рекомендуется личностный </a:t>
            </a:r>
            <a:r>
              <a:rPr lang="ru-RU" dirty="0" err="1" smtClean="0"/>
              <a:t>опросник</a:t>
            </a:r>
            <a:r>
              <a:rPr lang="ru-RU" dirty="0" smtClean="0"/>
              <a:t> </a:t>
            </a:r>
            <a:r>
              <a:rPr lang="ru-RU" dirty="0" err="1" smtClean="0"/>
              <a:t>Бехтеревского</a:t>
            </a:r>
            <a:r>
              <a:rPr lang="ru-RU" dirty="0" smtClean="0"/>
              <a:t> института - ЛОБИ (</a:t>
            </a:r>
            <a:r>
              <a:rPr lang="ru-RU" dirty="0" err="1" smtClean="0"/>
              <a:t>Личко</a:t>
            </a:r>
            <a:r>
              <a:rPr lang="ru-RU" dirty="0" smtClean="0"/>
              <a:t>, Иванов, 1980; </a:t>
            </a:r>
            <a:r>
              <a:rPr lang="ru-RU" dirty="0" err="1" smtClean="0"/>
              <a:t>Вассерман</a:t>
            </a:r>
            <a:r>
              <a:rPr lang="ru-RU" dirty="0" smtClean="0"/>
              <a:t> и др., 1990) в сочетании с </a:t>
            </a:r>
            <a:r>
              <a:rPr lang="ru-RU" dirty="0" err="1" smtClean="0"/>
              <a:t>опросником</a:t>
            </a:r>
            <a:r>
              <a:rPr lang="ru-RU" dirty="0" smtClean="0"/>
              <a:t> для изучения самооценки социальной значимости болезни (Михайлов и др., 2002).  </a:t>
            </a:r>
          </a:p>
          <a:p>
            <a:r>
              <a:rPr lang="ru-RU" dirty="0" smtClean="0"/>
              <a:t>Психологические тесты могут дополнить, но никак не заменить общую диагностику. В индивидуальной клинической диагностике они имеют вспомогательное значение.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5329246" cy="3328997"/>
          </a:xfrm>
          <a:solidFill>
            <a:srgbClr val="92D050"/>
          </a:solidFill>
        </p:spPr>
        <p:txBody>
          <a:bodyPr>
            <a:normAutofit fontScale="70000" lnSpcReduction="20000"/>
          </a:bodyPr>
          <a:lstStyle/>
          <a:p>
            <a:pPr hangingPunct="0">
              <a:buNone/>
            </a:pPr>
            <a:r>
              <a:rPr lang="ru-RU" dirty="0" smtClean="0"/>
              <a:t>     </a:t>
            </a:r>
            <a:r>
              <a:rPr lang="en-US" dirty="0" err="1" smtClean="0"/>
              <a:t>Kubler</a:t>
            </a:r>
            <a:r>
              <a:rPr lang="ru-RU" dirty="0" smtClean="0"/>
              <a:t>-</a:t>
            </a:r>
            <a:r>
              <a:rPr lang="en-US" dirty="0" smtClean="0"/>
              <a:t>Ross </a:t>
            </a:r>
            <a:r>
              <a:rPr lang="ru-RU" dirty="0" smtClean="0"/>
              <a:t>(1974) описал 5 идеально-типических фаз процесса, которые могут быть пройдены больным:</a:t>
            </a:r>
          </a:p>
          <a:p>
            <a:pPr hangingPunct="0"/>
            <a:r>
              <a:rPr lang="ru-RU" dirty="0" smtClean="0"/>
              <a:t>1)  нежелание знать и изоляция (больной отказывается принять свою болезнь);</a:t>
            </a:r>
          </a:p>
          <a:p>
            <a:pPr hangingPunct="0"/>
            <a:r>
              <a:rPr lang="ru-RU" dirty="0" smtClean="0"/>
              <a:t>2) гнев и </a:t>
            </a:r>
            <a:r>
              <a:rPr lang="ru-RU" dirty="0" err="1" smtClean="0"/>
              <a:t>отвергание</a:t>
            </a:r>
            <a:r>
              <a:rPr lang="ru-RU" dirty="0" smtClean="0"/>
              <a:t>;</a:t>
            </a:r>
          </a:p>
          <a:p>
            <a:pPr hangingPunct="0"/>
            <a:r>
              <a:rPr lang="ru-RU" dirty="0" smtClean="0"/>
              <a:t>3) фаза переговоров (просьбы, прежде всего к врачам);</a:t>
            </a:r>
          </a:p>
          <a:p>
            <a:pPr hangingPunct="0"/>
            <a:r>
              <a:rPr lang="ru-RU" dirty="0" smtClean="0"/>
              <a:t>4) депрессия;</a:t>
            </a:r>
          </a:p>
          <a:p>
            <a:pPr hangingPunct="0"/>
            <a:r>
              <a:rPr lang="ru-RU" dirty="0" smtClean="0"/>
              <a:t>5) примирение с судьбой, согласие жить, «сколько отпущено» и умереть «в мире и достоинстве».</a:t>
            </a:r>
            <a:endParaRPr lang="ru-RU" dirty="0"/>
          </a:p>
        </p:txBody>
      </p:sp>
      <p:pic>
        <p:nvPicPr>
          <p:cNvPr id="20482" name="Picture 2" descr="http://static.mbfportal.com/holder/photos/min/2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3857628"/>
            <a:ext cx="2857500" cy="2143125"/>
          </a:xfrm>
          <a:prstGeom prst="rect">
            <a:avLst/>
          </a:prstGeom>
          <a:noFill/>
        </p:spPr>
      </p:pic>
      <p:pic>
        <p:nvPicPr>
          <p:cNvPr id="20484" name="Picture 4" descr="http://meduniver.com/Medical/profilaktika/Img/onkologicheskii_bolnoi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2575" y="214290"/>
            <a:ext cx="3781425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Психологическая работа с онкологическими больными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3"/>
          </a:xfrm>
          <a:solidFill>
            <a:srgbClr val="92D050"/>
          </a:solidFill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Психологическая работа с онкологическими больными проводится в форме </a:t>
            </a:r>
            <a:r>
              <a:rPr lang="ru-RU" dirty="0" err="1" smtClean="0"/>
              <a:t>психокоррекции</a:t>
            </a:r>
            <a:r>
              <a:rPr lang="ru-RU" dirty="0" smtClean="0"/>
              <a:t> с применением различных психотерапевтических техник.</a:t>
            </a:r>
          </a:p>
          <a:p>
            <a:r>
              <a:rPr lang="ru-RU" dirty="0" smtClean="0"/>
              <a:t>Первой задачей психологической работы  является необходимость помочь пациентам поверить в эффективность лечения и способность своего организма сопротивляться заболеванию. </a:t>
            </a:r>
          </a:p>
          <a:p>
            <a:r>
              <a:rPr lang="ru-RU" dirty="0" smtClean="0"/>
              <a:t>Для того, чтобы помочь им в этой нелегкой задаче, мы прежде всего пытаемся противопоставить существующим в обществе отрицательным установкам относительно рака систему положительных представлений.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4000504"/>
          <a:ext cx="7500990" cy="2143140"/>
        </p:xfrm>
        <a:graphic>
          <a:graphicData uri="http://schemas.openxmlformats.org/drawingml/2006/table">
            <a:tbl>
              <a:tblPr/>
              <a:tblGrid>
                <a:gridCol w="3643338"/>
                <a:gridCol w="3857652"/>
              </a:tblGrid>
              <a:tr h="26763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Отрицательные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установки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Положительные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установки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75503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1. Рак — это смертельное заболевание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2. Рак нападает извне, и бороться с ним невозможно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3. Любое лечение болезненно и неэффективно, причем часто возникают нежелательные побочные эффекты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1. Рак не обязательно смертелен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2. Собственные внутренние ресурсы организма могут бороться с раком, чем бы он ни был вызван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3. Лечение может быть союзником внутренних ресурсов организма</a:t>
                      </a:r>
                      <a:endParaRPr lang="ru-RU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600" dirty="0" smtClean="0">
                <a:solidFill>
                  <a:srgbClr val="00B0F0"/>
                </a:solidFill>
              </a:rPr>
              <a:t>Четыре психологических этапа, выводящих человека из кризиса к здоровью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57692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1) когда человек узнает, что болен и что его заболевание может быть смертельным, он начинает по-новому видеть свои проблемы;</a:t>
            </a:r>
          </a:p>
          <a:p>
            <a:r>
              <a:rPr lang="ru-RU" dirty="0" smtClean="0"/>
              <a:t>2)  человек принимает решение изменить свое поведение, стать другим;</a:t>
            </a:r>
          </a:p>
          <a:p>
            <a:r>
              <a:rPr lang="ru-RU" dirty="0" smtClean="0"/>
              <a:t>3) физиологические процессы, происходящие в организме, реагируют на вспыхнувшую надежду и вновь появившееся желание жить. Образуется новая положительная зависимость физиологических процессов и эмоционального состояния пациента;</a:t>
            </a:r>
          </a:p>
          <a:p>
            <a:r>
              <a:rPr lang="ru-RU" dirty="0" smtClean="0"/>
              <a:t>4) выздоровевший больной чувствует себя «лучше, чем просто хорошо».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P102474571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F057E22-3B7C-4141-BDEA-4DE09332F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TP102474571_template</Template>
  <TotalTime>415</TotalTime>
  <Words>1108</Words>
  <Application>Microsoft Office PowerPoint</Application>
  <PresentationFormat>Экран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TP102474571_template</vt:lpstr>
      <vt:lpstr>название предмета: Медицинская психология</vt:lpstr>
      <vt:lpstr>Определение «Онкологическое заболевание»</vt:lpstr>
      <vt:lpstr>Этиология онкологических заболеваний</vt:lpstr>
      <vt:lpstr>Психологический профиль онкологического больного</vt:lpstr>
      <vt:lpstr>Психодиагностика онкологического больного</vt:lpstr>
      <vt:lpstr>2.Психологическое тестирование</vt:lpstr>
      <vt:lpstr>Слайд 7</vt:lpstr>
      <vt:lpstr>Психологическая работа с онкологическими больными</vt:lpstr>
      <vt:lpstr> Четыре психологических этапа, выводящих человека из кризиса к здоровью </vt:lpstr>
      <vt:lpstr> Психотерапевтические техники </vt:lpstr>
      <vt:lpstr>Советы по укреплению здоровья от Джона Кехо</vt:lpstr>
      <vt:lpstr>Список литературы: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предмета: Медицинская психология</dc:title>
  <dc:creator>SamLab.ws</dc:creator>
  <cp:lastModifiedBy>RePack by SPecialiST</cp:lastModifiedBy>
  <cp:revision>30</cp:revision>
  <dcterms:created xsi:type="dcterms:W3CDTF">2012-12-04T18:19:24Z</dcterms:created>
  <dcterms:modified xsi:type="dcterms:W3CDTF">2016-10-09T14:37:14Z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TC024745729991</vt:lpwstr>
  </property>
</Properties>
</file>